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84199F78-C2F1-4EE4-A3CC-9C738E9120CB}" type="datetimeFigureOut">
              <a:rPr lang="en-US" smtClean="0"/>
              <a:t>5/17/2020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99580D60-09F6-4967-89B5-9596609ABD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99F78-C2F1-4EE4-A3CC-9C738E9120CB}" type="datetimeFigureOut">
              <a:rPr lang="en-US" smtClean="0"/>
              <a:t>5/17/2020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80D60-09F6-4967-89B5-9596609ABD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99F78-C2F1-4EE4-A3CC-9C738E9120CB}" type="datetimeFigureOut">
              <a:rPr lang="en-US" smtClean="0"/>
              <a:t>5/17/2020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80D60-09F6-4967-89B5-9596609ABD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99F78-C2F1-4EE4-A3CC-9C738E9120CB}" type="datetimeFigureOut">
              <a:rPr lang="en-US" smtClean="0"/>
              <a:t>5/17/2020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80D60-09F6-4967-89B5-9596609ABD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99F78-C2F1-4EE4-A3CC-9C738E9120CB}" type="datetimeFigureOut">
              <a:rPr lang="en-US" smtClean="0"/>
              <a:t>5/17/2020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80D60-09F6-4967-89B5-9596609ABD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99F78-C2F1-4EE4-A3CC-9C738E9120CB}" type="datetimeFigureOut">
              <a:rPr lang="en-US" smtClean="0"/>
              <a:t>5/17/2020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80D60-09F6-4967-89B5-9596609ABDA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99F78-C2F1-4EE4-A3CC-9C738E9120CB}" type="datetimeFigureOut">
              <a:rPr lang="en-US" smtClean="0"/>
              <a:t>5/17/2020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80D60-09F6-4967-89B5-9596609ABDA2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99F78-C2F1-4EE4-A3CC-9C738E9120CB}" type="datetimeFigureOut">
              <a:rPr lang="en-US" smtClean="0"/>
              <a:t>5/17/2020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80D60-09F6-4967-89B5-9596609ABD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99F78-C2F1-4EE4-A3CC-9C738E9120CB}" type="datetimeFigureOut">
              <a:rPr lang="en-US" smtClean="0"/>
              <a:t>5/17/2020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80D60-09F6-4967-89B5-9596609ABD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84199F78-C2F1-4EE4-A3CC-9C738E9120CB}" type="datetimeFigureOut">
              <a:rPr lang="en-US" smtClean="0"/>
              <a:t>5/17/2020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99580D60-09F6-4967-89B5-9596609ABD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84199F78-C2F1-4EE4-A3CC-9C738E9120CB}" type="datetimeFigureOut">
              <a:rPr lang="en-US" smtClean="0"/>
              <a:t>5/17/2020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99580D60-09F6-4967-89B5-9596609ABD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84199F78-C2F1-4EE4-A3CC-9C738E9120CB}" type="datetimeFigureOut">
              <a:rPr lang="en-US" smtClean="0"/>
              <a:t>5/17/2020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99580D60-09F6-4967-89B5-9596609ABDA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fa-IR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Titr" pitchFamily="2" charset="-78"/>
              </a:rPr>
              <a:t>بسم الله الرحمن الرحیم</a:t>
            </a:r>
            <a:endParaRPr lang="en-US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B Titr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958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fa-IR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Titr" pitchFamily="2" charset="-78"/>
              </a:rPr>
              <a:t>نگارش علمی </a:t>
            </a:r>
            <a:br>
              <a:rPr lang="fa-IR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Titr" pitchFamily="2" charset="-78"/>
              </a:rPr>
            </a:br>
            <a:r>
              <a:rPr lang="fa-IR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Titr" pitchFamily="2" charset="-78"/>
              </a:rPr>
              <a:t>جلسه هفتم</a:t>
            </a:r>
            <a:endParaRPr lang="en-US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Titr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endParaRPr lang="fa-IR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Titr" pitchFamily="2" charset="-78"/>
            </a:endParaRPr>
          </a:p>
          <a:p>
            <a:r>
              <a:rPr lang="fa-IR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Titr" pitchFamily="2" charset="-78"/>
              </a:rPr>
              <a:t>میرزایی </a:t>
            </a:r>
          </a:p>
          <a:p>
            <a:r>
              <a:rPr lang="fa-IR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Titr" pitchFamily="2" charset="-78"/>
              </a:rPr>
              <a:t>1399/ 2/28</a:t>
            </a:r>
          </a:p>
        </p:txBody>
      </p:sp>
    </p:spTree>
    <p:extLst>
      <p:ext uri="{BB962C8B-B14F-4D97-AF65-F5344CB8AC3E}">
        <p14:creationId xmlns:p14="http://schemas.microsoft.com/office/powerpoint/2010/main" val="3084199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fa-I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Titr" pitchFamily="2" charset="-78"/>
              </a:rPr>
              <a:t>نکاتی در باب ارجاعات</a:t>
            </a: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algn="just" rtl="1">
              <a:lnSpc>
                <a:spcPct val="150000"/>
              </a:lnSpc>
              <a:buFont typeface="Wingdings" pitchFamily="2" charset="2"/>
              <a:buChar char="v"/>
            </a:pPr>
            <a:r>
              <a:rPr lang="fa-IR" b="1" dirty="0" smtClean="0">
                <a:cs typeface="B Lotus" pitchFamily="2" charset="-78"/>
              </a:rPr>
              <a:t>در ارجاعات نام مولف و صاحب اثر بدون القاب «آقا، خانم، دکتر، مهندس، پروفسور و ...» آورده می شود.</a:t>
            </a:r>
          </a:p>
          <a:p>
            <a:pPr algn="just" rtl="1">
              <a:lnSpc>
                <a:spcPct val="150000"/>
              </a:lnSpc>
              <a:buFont typeface="Wingdings" pitchFamily="2" charset="2"/>
              <a:buChar char="v"/>
            </a:pPr>
            <a:r>
              <a:rPr lang="fa-IR" b="1" dirty="0" smtClean="0">
                <a:cs typeface="B Lotus" pitchFamily="2" charset="-78"/>
              </a:rPr>
              <a:t>اگر یک تالیف دو یا چند مولف داشته باشد. نام آن ها به ترتیب ذکر شده در اثر، سال انتشار و شماره صفحه می آید (سرمد، بازرگان و حجازی، 1398: 567).</a:t>
            </a:r>
          </a:p>
          <a:p>
            <a:pPr algn="just" rtl="1">
              <a:lnSpc>
                <a:spcPct val="150000"/>
              </a:lnSpc>
              <a:buFont typeface="Wingdings" pitchFamily="2" charset="2"/>
              <a:buChar char="v"/>
            </a:pPr>
            <a:r>
              <a:rPr lang="fa-IR" b="1" dirty="0" smtClean="0">
                <a:cs typeface="B Lotus" pitchFamily="2" charset="-78"/>
              </a:rPr>
              <a:t>اگر بیش از سه مولف داشته باشد، نام اولین مولف ذکر می شود و به دنبال آن عبارت «و همکاران» و سپس سال انتشار و شماره صفحه می آید (سرمد و همکاران،1376: 57).</a:t>
            </a:r>
          </a:p>
          <a:p>
            <a:pPr marL="0" indent="0" algn="just" rtl="1">
              <a:lnSpc>
                <a:spcPct val="150000"/>
              </a:lnSpc>
              <a:buNone/>
            </a:pPr>
            <a:endParaRPr lang="en-US" b="1" dirty="0">
              <a:cs typeface="B Lotus" pitchFamily="2" charset="-78"/>
            </a:endParaRP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06503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2188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 animBg="1"/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fa-IR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cs typeface="B Titr" pitchFamily="2" charset="-78"/>
              </a:rPr>
              <a:t>نکاتی در باب ارجاعات</a:t>
            </a:r>
            <a:endParaRPr lang="en-US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 rtl="1">
              <a:buFont typeface="Wingdings" pitchFamily="2" charset="2"/>
              <a:buChar char="v"/>
            </a:pPr>
            <a:r>
              <a:rPr lang="fa-IR" sz="2000" b="1" dirty="0" smtClean="0">
                <a:cs typeface="B Lotus" pitchFamily="2" charset="-78"/>
              </a:rPr>
              <a:t>آثار با نام سازمان ها و نهادها، با همین عنوان می آید (فرهنگستان زبان و ادب فارسی، 1378: 90).</a:t>
            </a:r>
          </a:p>
          <a:p>
            <a:pPr algn="just" rtl="1">
              <a:buFont typeface="Wingdings" pitchFamily="2" charset="2"/>
              <a:buChar char="v"/>
            </a:pPr>
            <a:r>
              <a:rPr lang="fa-IR" sz="2000" b="1" dirty="0" smtClean="0">
                <a:cs typeface="B Lotus" pitchFamily="2" charset="-78"/>
              </a:rPr>
              <a:t>دو یا چند اثر مولف را این گونه می نویسیم: (والاس، 1980: 15؛ 1988: 27). </a:t>
            </a:r>
          </a:p>
          <a:p>
            <a:pPr algn="just" rtl="1">
              <a:buFont typeface="Wingdings" pitchFamily="2" charset="2"/>
              <a:buChar char="v"/>
            </a:pPr>
            <a:r>
              <a:rPr lang="fa-IR" sz="2000" b="1" dirty="0" smtClean="0">
                <a:cs typeface="B Lotus" pitchFamily="2" charset="-78"/>
              </a:rPr>
              <a:t>اگر چند اثر یک مولف در یک سال انتشار یافته باشد با حروف الفبا یا با شماره از هم متمایز می شود (احمدی،1365الف: 22؛ 1365، ب: 16). </a:t>
            </a:r>
            <a:endParaRPr lang="en-US" sz="2000" b="1" dirty="0">
              <a:cs typeface="B Lotus" pitchFamily="2" charset="-78"/>
            </a:endParaRP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145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92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fa-IR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Titr" pitchFamily="2" charset="-78"/>
              </a:rPr>
              <a:t>توضیحات اضافی ارجاعات</a:t>
            </a:r>
            <a:endParaRPr lang="en-US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just" rtl="1">
              <a:lnSpc>
                <a:spcPct val="200000"/>
              </a:lnSpc>
              <a:buFont typeface="Wingdings" pitchFamily="2" charset="2"/>
              <a:buChar char="q"/>
            </a:pPr>
            <a:r>
              <a:rPr lang="fa-IR" sz="2000" b="1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 توضیحات اضافه در پاورقی می آید. داخل متن شماره می خورد.</a:t>
            </a:r>
          </a:p>
          <a:p>
            <a:pPr algn="just" rtl="1">
              <a:lnSpc>
                <a:spcPct val="200000"/>
              </a:lnSpc>
              <a:buFont typeface="Wingdings" pitchFamily="2" charset="2"/>
              <a:buChar char="q"/>
            </a:pPr>
            <a:r>
              <a:rPr lang="fa-IR" sz="2000" b="1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در ترجمه متون توضیحات مولف در زیر نویس باید عینا ترجمه شود و اگر مترجم برای بیان اصطلاح یا تبیین مطلبی توضیحی را ضروری ببیند می تواند آن را در پاورقی ذکر کند و لفظ مترجم را در جلوی آن بیاورد.</a:t>
            </a:r>
          </a:p>
          <a:p>
            <a:pPr marL="0" indent="0" algn="just" rtl="1">
              <a:lnSpc>
                <a:spcPct val="200000"/>
              </a:lnSpc>
              <a:buNone/>
            </a:pPr>
            <a:endParaRPr lang="fa-IR" sz="2000" b="1" dirty="0" smtClean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Lotus" pitchFamily="2" charset="-78"/>
            </a:endParaRPr>
          </a:p>
          <a:p>
            <a:pPr marL="0" indent="0" algn="just" rtl="1">
              <a:lnSpc>
                <a:spcPct val="200000"/>
              </a:lnSpc>
              <a:buNone/>
            </a:pPr>
            <a:endParaRPr lang="en-US" sz="2000" b="1" dirty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Lotus" pitchFamily="2" charset="-78"/>
            </a:endParaRP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0137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9077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fa-IR" dirty="0" smtClean="0">
                <a:cs typeface="B Titr" pitchFamily="2" charset="-78"/>
              </a:rPr>
              <a:t>منابع پژوهش</a:t>
            </a:r>
            <a:endParaRPr lang="en-US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just" rtl="1">
              <a:lnSpc>
                <a:spcPct val="150000"/>
              </a:lnSpc>
              <a:buClrTx/>
              <a:buFont typeface="Wingdings" pitchFamily="2" charset="2"/>
              <a:buChar char="ü"/>
            </a:pPr>
            <a:r>
              <a:rPr lang="fa-IR" b="1" dirty="0" smtClean="0">
                <a:cs typeface="B Lotus" pitchFamily="2" charset="-78"/>
              </a:rPr>
              <a:t>محقق باید در پایان مقاله، فهرستی از منابع و مراجعی که در متن به آن ها استناد کرده به ترتیب نام خانوادگی در منابع فارسی (عربی یا انگلیسی) بیاورد. </a:t>
            </a:r>
          </a:p>
          <a:p>
            <a:pPr algn="just" rtl="1">
              <a:lnSpc>
                <a:spcPct val="150000"/>
              </a:lnSpc>
              <a:buClrTx/>
              <a:buFont typeface="Wingdings" pitchFamily="2" charset="2"/>
              <a:buChar char="ü"/>
            </a:pPr>
            <a:r>
              <a:rPr lang="fa-IR" b="1" dirty="0" smtClean="0">
                <a:cs typeface="B Lotus" pitchFamily="2" charset="-78"/>
              </a:rPr>
              <a:t>مقصود از منابع به دست دادن صورت دقیق و کامل همه ی مراجعی است که در متن مقاله به آن ها استناد شده است. </a:t>
            </a:r>
            <a:endParaRPr lang="en-US" b="1" dirty="0">
              <a:cs typeface="B Lotus" pitchFamily="2" charset="-78"/>
            </a:endParaRP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949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434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 animBg="1"/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fa-IR" dirty="0" smtClean="0">
                <a:cs typeface="B Titr" pitchFamily="2" charset="-78"/>
              </a:rPr>
              <a:t>اطلاعات منابع</a:t>
            </a:r>
            <a:endParaRPr lang="en-US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r" rtl="1">
              <a:buClr>
                <a:schemeClr val="tx1"/>
              </a:buClr>
              <a:buFont typeface="Wingdings" pitchFamily="2" charset="2"/>
              <a:buChar char="Ø"/>
            </a:pPr>
            <a:r>
              <a:rPr lang="fa-IR" b="1" dirty="0" smtClean="0">
                <a:cs typeface="B Lotus" pitchFamily="2" charset="-78"/>
              </a:rPr>
              <a:t>نام مولف یا مولفان</a:t>
            </a:r>
          </a:p>
          <a:p>
            <a:pPr algn="r" rtl="1">
              <a:buClr>
                <a:schemeClr val="tx1"/>
              </a:buClr>
              <a:buFont typeface="Wingdings" pitchFamily="2" charset="2"/>
              <a:buChar char="Ø"/>
            </a:pPr>
            <a:r>
              <a:rPr lang="fa-IR" b="1" dirty="0" smtClean="0">
                <a:cs typeface="B Lotus" pitchFamily="2" charset="-78"/>
              </a:rPr>
              <a:t>تاریخ انتشار </a:t>
            </a:r>
          </a:p>
          <a:p>
            <a:pPr algn="r" rtl="1">
              <a:buClr>
                <a:schemeClr val="tx1"/>
              </a:buClr>
              <a:buFont typeface="Wingdings" pitchFamily="2" charset="2"/>
              <a:buChar char="Ø"/>
            </a:pPr>
            <a:r>
              <a:rPr lang="fa-IR" b="1" dirty="0" smtClean="0">
                <a:cs typeface="B Lotus" pitchFamily="2" charset="-78"/>
              </a:rPr>
              <a:t>عنوان اثر</a:t>
            </a:r>
          </a:p>
          <a:p>
            <a:pPr algn="r" rtl="1">
              <a:buClr>
                <a:schemeClr val="tx1"/>
              </a:buClr>
              <a:buFont typeface="Wingdings" pitchFamily="2" charset="2"/>
              <a:buChar char="Ø"/>
            </a:pPr>
            <a:r>
              <a:rPr lang="fa-IR" b="1" dirty="0" smtClean="0">
                <a:cs typeface="B Lotus" pitchFamily="2" charset="-78"/>
              </a:rPr>
              <a:t>نام شهر انتشار</a:t>
            </a:r>
          </a:p>
          <a:p>
            <a:pPr algn="r" rtl="1">
              <a:buClr>
                <a:schemeClr val="tx1"/>
              </a:buClr>
              <a:buFont typeface="Wingdings" pitchFamily="2" charset="2"/>
              <a:buChar char="Ø"/>
            </a:pPr>
            <a:r>
              <a:rPr lang="fa-IR" b="1" dirty="0" smtClean="0">
                <a:cs typeface="B Lotus" pitchFamily="2" charset="-78"/>
              </a:rPr>
              <a:t>نام ناشر</a:t>
            </a:r>
          </a:p>
          <a:p>
            <a:pPr algn="r" rtl="1">
              <a:buClr>
                <a:schemeClr val="tx1"/>
              </a:buClr>
              <a:buFont typeface="Wingdings" pitchFamily="2" charset="2"/>
              <a:buChar char="Ø"/>
            </a:pPr>
            <a:r>
              <a:rPr lang="fa-IR" b="1" dirty="0" smtClean="0">
                <a:cs typeface="B Lotus" pitchFamily="2" charset="-78"/>
              </a:rPr>
              <a:t>جداسازی این اطلاعات با نقطه(.) است.</a:t>
            </a:r>
          </a:p>
          <a:p>
            <a:pPr algn="r" rtl="1">
              <a:buClr>
                <a:schemeClr val="tx1"/>
              </a:buClr>
              <a:buFont typeface="Wingdings" pitchFamily="2" charset="2"/>
              <a:buChar char="Ø"/>
            </a:pPr>
            <a:r>
              <a:rPr lang="fa-IR" b="1" dirty="0" smtClean="0">
                <a:cs typeface="B Lotus" pitchFamily="2" charset="-78"/>
              </a:rPr>
              <a:t>اما جداسازی شهر و نام ناشر با دو نقطه(:) است</a:t>
            </a:r>
            <a:endParaRPr lang="en-US" b="1" dirty="0">
              <a:cs typeface="B Lotus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990526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fa-IR" dirty="0" smtClean="0">
                <a:cs typeface="B Titr" pitchFamily="2" charset="-78"/>
              </a:rPr>
              <a:t>ارجاع منابع</a:t>
            </a:r>
            <a:endParaRPr lang="en-US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algn="just" rtl="1">
              <a:lnSpc>
                <a:spcPct val="150000"/>
              </a:lnSpc>
            </a:pPr>
            <a:r>
              <a:rPr lang="fa-IR" b="1" dirty="0" smtClean="0">
                <a:cs typeface="B Lotus" pitchFamily="2" charset="-78"/>
              </a:rPr>
              <a:t>در معرفی کتب ترجمه، پس از ذکر نام مولف و تاریخ اثر، نام مترجم ذکر شود. </a:t>
            </a:r>
          </a:p>
          <a:p>
            <a:pPr algn="just" rtl="1">
              <a:lnSpc>
                <a:spcPct val="150000"/>
              </a:lnSpc>
            </a:pPr>
            <a:r>
              <a:rPr lang="fa-IR" b="1" dirty="0" smtClean="0">
                <a:cs typeface="B Lotus" pitchFamily="2" charset="-78"/>
              </a:rPr>
              <a:t>در آثاری که تاریخ نشر و یا محل نشر مشخصی ندارند به جای تاریخ نشر (؟) علامت سوال و یا (بی تا) و (بی جا) می نویسیم. </a:t>
            </a:r>
          </a:p>
          <a:p>
            <a:pPr algn="just" rtl="1">
              <a:lnSpc>
                <a:spcPct val="150000"/>
              </a:lnSpc>
            </a:pPr>
            <a:r>
              <a:rPr lang="fa-IR" b="1" dirty="0" smtClean="0">
                <a:cs typeface="B Lotus" pitchFamily="2" charset="-78"/>
              </a:rPr>
              <a:t>کتاب های گردآوری را به صورت :</a:t>
            </a: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b="1" dirty="0" smtClean="0">
                <a:cs typeface="B Lotus" pitchFamily="2" charset="-78"/>
              </a:rPr>
              <a:t>وفایی، علی (گردآورنده)  </a:t>
            </a: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b="1" dirty="0" smtClean="0">
                <a:cs typeface="B Lotus" pitchFamily="2" charset="-78"/>
              </a:rPr>
              <a:t>وفایی، علی (مصحح) </a:t>
            </a:r>
          </a:p>
          <a:p>
            <a:pPr marL="0" indent="0" algn="just" rtl="1">
              <a:lnSpc>
                <a:spcPct val="150000"/>
              </a:lnSpc>
              <a:buNone/>
            </a:pPr>
            <a:endParaRPr lang="en-US" b="1" dirty="0">
              <a:cs typeface="B Lotus" pitchFamily="2" charset="-78"/>
            </a:endParaRP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7804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9040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 animBg="1"/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fa-IR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cs typeface="B Titr" pitchFamily="2" charset="-78"/>
              </a:rPr>
              <a:t>پایان</a:t>
            </a:r>
            <a:endParaRPr lang="en-US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41543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ushpin">
  <a:themeElements>
    <a:clrScheme name="Pushpin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Pushpin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ush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249</TotalTime>
  <Words>425</Words>
  <Application>Microsoft Office PowerPoint</Application>
  <PresentationFormat>On-screen Show (4:3)</PresentationFormat>
  <Paragraphs>34</Paragraphs>
  <Slides>9</Slides>
  <Notes>0</Notes>
  <HiddenSlides>0</HiddenSlides>
  <MMClips>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Pushpin</vt:lpstr>
      <vt:lpstr>بسم الله الرحمن الرحیم</vt:lpstr>
      <vt:lpstr>نگارش علمی  جلسه هفتم</vt:lpstr>
      <vt:lpstr>نکاتی در باب ارجاعات</vt:lpstr>
      <vt:lpstr>نکاتی در باب ارجاعات</vt:lpstr>
      <vt:lpstr>توضیحات اضافی ارجاعات</vt:lpstr>
      <vt:lpstr>منابع پژوهش</vt:lpstr>
      <vt:lpstr>اطلاعات منابع</vt:lpstr>
      <vt:lpstr>ارجاع منابع</vt:lpstr>
      <vt:lpstr>پایان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بسم الله الرحمن الرحیم</dc:title>
  <dc:creator>V</dc:creator>
  <cp:lastModifiedBy>V</cp:lastModifiedBy>
  <cp:revision>27</cp:revision>
  <dcterms:created xsi:type="dcterms:W3CDTF">2020-05-17T05:35:52Z</dcterms:created>
  <dcterms:modified xsi:type="dcterms:W3CDTF">2020-05-17T09:45:06Z</dcterms:modified>
</cp:coreProperties>
</file>